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4" r:id="rId2"/>
    <p:sldId id="354" r:id="rId3"/>
    <p:sldId id="377" r:id="rId4"/>
    <p:sldId id="376" r:id="rId5"/>
    <p:sldId id="375" r:id="rId6"/>
    <p:sldId id="372" r:id="rId7"/>
    <p:sldId id="373" r:id="rId8"/>
    <p:sldId id="374" r:id="rId9"/>
    <p:sldId id="369" r:id="rId10"/>
    <p:sldId id="379" r:id="rId11"/>
    <p:sldId id="380" r:id="rId12"/>
    <p:sldId id="360" r:id="rId13"/>
    <p:sldId id="368" r:id="rId14"/>
    <p:sldId id="370" r:id="rId15"/>
    <p:sldId id="378" r:id="rId16"/>
    <p:sldId id="371" r:id="rId17"/>
  </p:sldIdLst>
  <p:sldSz cx="9144000" cy="6858000" type="screen4x3"/>
  <p:notesSz cx="6881813" cy="100028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8046" autoAdjust="0"/>
  </p:normalViewPr>
  <p:slideViewPr>
    <p:cSldViewPr>
      <p:cViewPr varScale="1">
        <p:scale>
          <a:sx n="68" d="100"/>
          <a:sy n="68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500142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500142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r">
              <a:defRPr sz="1200"/>
            </a:lvl1pPr>
          </a:lstStyle>
          <a:p>
            <a:fld id="{EC47AD74-4969-4203-A413-453312E46DA0}" type="datetimeFigureOut">
              <a:rPr lang="sv-SE" smtClean="0"/>
              <a:t>2022-08-15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221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2" tIns="46146" rIns="92292" bIns="4614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182" y="4751351"/>
            <a:ext cx="5505450" cy="4501277"/>
          </a:xfrm>
          <a:prstGeom prst="rect">
            <a:avLst/>
          </a:prstGeom>
        </p:spPr>
        <p:txBody>
          <a:bodyPr vert="horz" lIns="92292" tIns="46146" rIns="92292" bIns="4614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500959"/>
            <a:ext cx="2982119" cy="500142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98103" y="9500959"/>
            <a:ext cx="2982119" cy="500142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r">
              <a:defRPr sz="1200"/>
            </a:lvl1pPr>
          </a:lstStyle>
          <a:p>
            <a:fld id="{231FA0BB-3786-4FF3-AAD1-833F3AFB8F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99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2442-042E-4A5B-8745-232AD6F9B557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379CB-A569-488D-9816-EC03007256C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75B76-A58C-485A-BC98-D0D8C2283E6B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C88DC-A035-4D93-86F1-CCD79E2EF8D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99718-464B-4D55-8693-7963594912C6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81B6B-37B1-4621-9E04-E22A1C0A2F6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10E37-A64D-4A89-9420-D81950FE2553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2460A-8740-4D94-9F0B-9C8AFE9159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8A81C-699A-4BE3-830C-22B57D77ED30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25E72-A48B-47FB-82F6-1AF9D145257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0F501-07E3-4D42-8848-47D9548F3345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3FDBB-F60F-4B8F-A431-C97D0167827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00655-2C08-4DCD-889F-BDC4E33A49B9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C4B6C-C3FD-4675-A0CA-3C47CCD9538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388D3-195B-4791-B1B7-A20345A462CF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6FB8-4744-4128-B969-5F2434BD87F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6253E-124B-4256-9028-4DAFC7C653C1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2CC30-AA63-415D-876D-5E1D6E3DABE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7175F-57B2-4673-9C5E-E110654FAA5F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F9D0-E9E3-4B2B-9402-E04E2579EDD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F776C-32F6-4072-9A93-5F72D0408988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E393C63-1056-47FB-A570-ED81A65FF61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2C8400-414D-4F25-B01A-AA7C74895A8B}" type="datetimeFigureOut">
              <a:rPr lang="sv-SE" smtClean="0"/>
              <a:pPr>
                <a:defRPr/>
              </a:pPr>
              <a:t>2022-08-15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73D6170-F0E8-4CF8-BDFA-9EA5703F6B8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2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B47C30-6C31-DAFE-29BA-5F489A08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6830"/>
            <a:ext cx="8229600" cy="1143000"/>
          </a:xfrm>
        </p:spPr>
        <p:txBody>
          <a:bodyPr/>
          <a:lstStyle/>
          <a:p>
            <a:pPr algn="ctr"/>
            <a:r>
              <a:rPr lang="en-US" dirty="0" err="1"/>
              <a:t>Betesinventering</a:t>
            </a:r>
            <a:r>
              <a:rPr lang="en-US" dirty="0"/>
              <a:t> 2022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72C8C0-B972-887C-F6A9-04B204715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38909"/>
            <a:ext cx="8229600" cy="4382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06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E47B0EF-E4BC-252B-FF29-7951BB2B8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7869"/>
            <a:ext cx="8229600" cy="4382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35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36162D-A639-2F2E-A9BA-A2DCEDD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err="1"/>
              <a:t>Älgskötselplan</a:t>
            </a:r>
            <a:r>
              <a:rPr lang="en-US" dirty="0"/>
              <a:t> 2020-2022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34029FF-2FB1-459C-B800-514DFBDD3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61755"/>
            <a:ext cx="8229600" cy="3936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05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E8FCBA1-309E-4C4A-A90D-767533E21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610021"/>
              </p:ext>
            </p:extLst>
          </p:nvPr>
        </p:nvGraphicFramePr>
        <p:xfrm>
          <a:off x="755650" y="908050"/>
          <a:ext cx="809307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24485" imgH="3152700" progId="Excel.Sheet.12">
                  <p:embed/>
                </p:oleObj>
              </mc:Choice>
              <mc:Fallback>
                <p:oleObj name="Worksheet" r:id="rId2" imgW="4724485" imgH="315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650" y="908050"/>
                        <a:ext cx="8093075" cy="540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00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4C2BE9F-E258-5F46-36EC-D585521B0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227066"/>
              </p:ext>
            </p:extLst>
          </p:nvPr>
        </p:nvGraphicFramePr>
        <p:xfrm>
          <a:off x="295275" y="2528888"/>
          <a:ext cx="85534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53318" imgH="1762058" progId="Excel.Sheet.12">
                  <p:embed/>
                </p:oleObj>
              </mc:Choice>
              <mc:Fallback>
                <p:oleObj name="Worksheet" r:id="rId2" imgW="8553318" imgH="17620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275" y="2528888"/>
                        <a:ext cx="8553450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 descr="En bild som visar gräs, hardjur, däggdjur, utomhus&#10;&#10;Automatiskt genererad beskrivning">
            <a:extLst>
              <a:ext uri="{FF2B5EF4-FFF2-40B4-BE49-F238E27FC236}">
                <a16:creationId xmlns:a16="http://schemas.microsoft.com/office/drawing/2014/main" id="{8E279476-4DA2-5B59-4E71-B9AD99B26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92696"/>
            <a:ext cx="1670289" cy="1080120"/>
          </a:xfrm>
          <a:prstGeom prst="rect">
            <a:avLst/>
          </a:prstGeom>
        </p:spPr>
      </p:pic>
      <p:pic>
        <p:nvPicPr>
          <p:cNvPr id="8" name="Bildobjekt 7" descr="En bild som visar snö, utomhus, täckt, säte&#10;&#10;Automatiskt genererad beskrivning">
            <a:extLst>
              <a:ext uri="{FF2B5EF4-FFF2-40B4-BE49-F238E27FC236}">
                <a16:creationId xmlns:a16="http://schemas.microsoft.com/office/drawing/2014/main" id="{49F0F9EA-2C3F-807E-03DE-D74495A2F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69160"/>
            <a:ext cx="1227101" cy="163613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84B8E55-A71C-3D8E-4F5D-974F536D5321}"/>
              </a:ext>
            </a:extLst>
          </p:cNvPr>
          <p:cNvSpPr txBox="1"/>
          <p:nvPr/>
        </p:nvSpPr>
        <p:spPr>
          <a:xfrm>
            <a:off x="2051720" y="1403484"/>
            <a:ext cx="26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Avskjutning Småviltsjakt</a:t>
            </a:r>
          </a:p>
        </p:txBody>
      </p:sp>
    </p:spTree>
    <p:extLst>
      <p:ext uri="{BB962C8B-B14F-4D97-AF65-F5344CB8AC3E}">
        <p14:creationId xmlns:p14="http://schemas.microsoft.com/office/powerpoint/2010/main" val="242751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DD99E27-5DE9-7319-4A06-1258D5820E97}"/>
              </a:ext>
            </a:extLst>
          </p:cNvPr>
          <p:cNvSpPr txBox="1"/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 sz="5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Björnjakt,  kontaktperson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939F46A-BD1C-0D44-2546-EA7F9EFF1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02" b="1"/>
          <a:stretch/>
        </p:blipFill>
        <p:spPr>
          <a:xfrm>
            <a:off x="457200" y="1920085"/>
            <a:ext cx="4038600" cy="4434840"/>
          </a:xfrm>
          <a:prstGeom prst="rect">
            <a:avLst/>
          </a:prstGeom>
          <a:noFill/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723A3E0-FA63-6E59-3D2A-9837CD018232}"/>
              </a:ext>
            </a:extLst>
          </p:cNvPr>
          <p:cNvSpPr txBox="1"/>
          <p:nvPr/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 vert="horz" lIns="18288" rIns="18288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v-SE" sz="2600">
                <a:latin typeface="+mn-lt"/>
                <a:cs typeface="+mn-cs"/>
              </a:rPr>
              <a:t>Martin Idh 0703651778</a:t>
            </a:r>
          </a:p>
        </p:txBody>
      </p:sp>
    </p:spTree>
    <p:extLst>
      <p:ext uri="{BB962C8B-B14F-4D97-AF65-F5344CB8AC3E}">
        <p14:creationId xmlns:p14="http://schemas.microsoft.com/office/powerpoint/2010/main" val="158319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F3ED47E-EA4C-4C4C-DB0A-55673A70E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3624064" cy="271804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55ADD3E-526C-4000-F5D4-49B95B868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29" y="1052736"/>
            <a:ext cx="3624064" cy="27180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0E03F43-7C53-F45E-DD1A-167287FCD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005063"/>
            <a:ext cx="3624064" cy="271804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7C6425D-B02B-B812-879D-AC58FE317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245" y="4010606"/>
            <a:ext cx="3624064" cy="271804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B8774DB-B32A-BA25-6F43-D18794761721}"/>
              </a:ext>
            </a:extLst>
          </p:cNvPr>
          <p:cNvSpPr txBox="1"/>
          <p:nvPr/>
        </p:nvSpPr>
        <p:spPr>
          <a:xfrm>
            <a:off x="3586448" y="351249"/>
            <a:ext cx="28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Viltkamera</a:t>
            </a:r>
          </a:p>
        </p:txBody>
      </p:sp>
    </p:spTree>
    <p:extLst>
      <p:ext uri="{BB962C8B-B14F-4D97-AF65-F5344CB8AC3E}">
        <p14:creationId xmlns:p14="http://schemas.microsoft.com/office/powerpoint/2010/main" val="189709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A9F0720-AEC8-E350-DE98-78C97CA24E18}"/>
              </a:ext>
            </a:extLst>
          </p:cNvPr>
          <p:cNvSpPr txBox="1"/>
          <p:nvPr/>
        </p:nvSpPr>
        <p:spPr>
          <a:xfrm>
            <a:off x="2201347" y="637498"/>
            <a:ext cx="4741306" cy="5583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lnSpc>
                <a:spcPct val="107000"/>
              </a:lnSpc>
              <a:spcAft>
                <a:spcPts val="800"/>
              </a:spcAft>
            </a:pPr>
            <a:r>
              <a:rPr lang="sv-S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Dagordning Jaktstämma 2022-08-14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228600"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Mötets öppnande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 av protokollförare och justeringsman för mötet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Fastställande av dagordning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Uppföljning av älg och kronvilts jakten 2021-22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Jaktstart för respektive jaktlag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Fördelning av älg/jaktlag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Viltvård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Jaktregler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Björnjakt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Övriga frågor</a:t>
            </a:r>
            <a:b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Småviltrapportering</a:t>
            </a:r>
            <a:b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Jaktkort</a:t>
            </a:r>
            <a:b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Åtelkamera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Mötets avslutande</a:t>
            </a:r>
          </a:p>
        </p:txBody>
      </p:sp>
    </p:spTree>
    <p:extLst>
      <p:ext uri="{BB962C8B-B14F-4D97-AF65-F5344CB8AC3E}">
        <p14:creationId xmlns:p14="http://schemas.microsoft.com/office/powerpoint/2010/main" val="21702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F23E539-7D01-520E-3F3C-4322843C0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0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47C758B-63B7-081B-B9E5-055E5955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D7AEB47-8A8F-E3C1-2687-AC3B6C77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6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3331061-D0CE-B598-E7AB-A4C5EC8B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7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0B962BA-01EA-EEFC-9F8B-AD60DD51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18EDED8-7182-2EB1-E004-B34B359B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A728B95-7B4E-4601-B051-C4BA2E590E8F}"/>
              </a:ext>
            </a:extLst>
          </p:cNvPr>
          <p:cNvSpPr txBox="1"/>
          <p:nvPr/>
        </p:nvSpPr>
        <p:spPr>
          <a:xfrm>
            <a:off x="3537101" y="98072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Resultat från 2021/22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A5DD8DE3-FEAD-7B75-FE4F-A31BB4BD5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52526"/>
              </p:ext>
            </p:extLst>
          </p:nvPr>
        </p:nvGraphicFramePr>
        <p:xfrm>
          <a:off x="323528" y="1916832"/>
          <a:ext cx="8424935" cy="2592288"/>
        </p:xfrm>
        <a:graphic>
          <a:graphicData uri="http://schemas.openxmlformats.org/drawingml/2006/table">
            <a:tbl>
              <a:tblPr/>
              <a:tblGrid>
                <a:gridCol w="1658688">
                  <a:extLst>
                    <a:ext uri="{9D8B030D-6E8A-4147-A177-3AD203B41FA5}">
                      <a16:colId xmlns:a16="http://schemas.microsoft.com/office/drawing/2014/main" val="2477602430"/>
                    </a:ext>
                  </a:extLst>
                </a:gridCol>
                <a:gridCol w="600714">
                  <a:extLst>
                    <a:ext uri="{9D8B030D-6E8A-4147-A177-3AD203B41FA5}">
                      <a16:colId xmlns:a16="http://schemas.microsoft.com/office/drawing/2014/main" val="1120977071"/>
                    </a:ext>
                  </a:extLst>
                </a:gridCol>
                <a:gridCol w="430362">
                  <a:extLst>
                    <a:ext uri="{9D8B030D-6E8A-4147-A177-3AD203B41FA5}">
                      <a16:colId xmlns:a16="http://schemas.microsoft.com/office/drawing/2014/main" val="3663298380"/>
                    </a:ext>
                  </a:extLst>
                </a:gridCol>
                <a:gridCol w="744168">
                  <a:extLst>
                    <a:ext uri="{9D8B030D-6E8A-4147-A177-3AD203B41FA5}">
                      <a16:colId xmlns:a16="http://schemas.microsoft.com/office/drawing/2014/main" val="2622019"/>
                    </a:ext>
                  </a:extLst>
                </a:gridCol>
                <a:gridCol w="561862">
                  <a:extLst>
                    <a:ext uri="{9D8B030D-6E8A-4147-A177-3AD203B41FA5}">
                      <a16:colId xmlns:a16="http://schemas.microsoft.com/office/drawing/2014/main" val="1164543718"/>
                    </a:ext>
                  </a:extLst>
                </a:gridCol>
                <a:gridCol w="493122">
                  <a:extLst>
                    <a:ext uri="{9D8B030D-6E8A-4147-A177-3AD203B41FA5}">
                      <a16:colId xmlns:a16="http://schemas.microsoft.com/office/drawing/2014/main" val="940142177"/>
                    </a:ext>
                  </a:extLst>
                </a:gridCol>
                <a:gridCol w="693361">
                  <a:extLst>
                    <a:ext uri="{9D8B030D-6E8A-4147-A177-3AD203B41FA5}">
                      <a16:colId xmlns:a16="http://schemas.microsoft.com/office/drawing/2014/main" val="502262625"/>
                    </a:ext>
                  </a:extLst>
                </a:gridCol>
                <a:gridCol w="681407">
                  <a:extLst>
                    <a:ext uri="{9D8B030D-6E8A-4147-A177-3AD203B41FA5}">
                      <a16:colId xmlns:a16="http://schemas.microsoft.com/office/drawing/2014/main" val="2657054616"/>
                    </a:ext>
                  </a:extLst>
                </a:gridCol>
                <a:gridCol w="693361">
                  <a:extLst>
                    <a:ext uri="{9D8B030D-6E8A-4147-A177-3AD203B41FA5}">
                      <a16:colId xmlns:a16="http://schemas.microsoft.com/office/drawing/2014/main" val="4057013937"/>
                    </a:ext>
                  </a:extLst>
                </a:gridCol>
                <a:gridCol w="887621">
                  <a:extLst>
                    <a:ext uri="{9D8B030D-6E8A-4147-A177-3AD203B41FA5}">
                      <a16:colId xmlns:a16="http://schemas.microsoft.com/office/drawing/2014/main" val="2379260018"/>
                    </a:ext>
                  </a:extLst>
                </a:gridCol>
                <a:gridCol w="980269">
                  <a:extLst>
                    <a:ext uri="{9D8B030D-6E8A-4147-A177-3AD203B41FA5}">
                      <a16:colId xmlns:a16="http://schemas.microsoft.com/office/drawing/2014/main" val="3251325314"/>
                    </a:ext>
                  </a:extLst>
                </a:gridCol>
              </a:tblGrid>
              <a:tr h="3168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effectLst/>
                          <a:latin typeface="Arial" panose="020B0604020202020204" pitchFamily="34" charset="0"/>
                        </a:rPr>
                        <a:t>Avskjutning jaktlag Stöde södra äso 2022-01-14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917781"/>
                  </a:ext>
                </a:extLst>
              </a:tr>
              <a:tr h="172819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effectLst/>
                          <a:latin typeface="Arial" panose="020B0604020202020204" pitchFamily="34" charset="0"/>
                        </a:rPr>
                        <a:t>Tilldelning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Avskjutning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663264"/>
                  </a:ext>
                </a:extLst>
              </a:tr>
              <a:tr h="240026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effectLst/>
                          <a:latin typeface="Arial" panose="020B0604020202020204" pitchFamily="34" charset="0"/>
                        </a:rPr>
                        <a:t>Namn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Areal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Tjur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Ko/Kviga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effectLst/>
                          <a:latin typeface="Arial" panose="020B0604020202020204" pitchFamily="34" charset="0"/>
                        </a:rPr>
                        <a:t>Kalvar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Tjur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Ko/Kviga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Tjur-kalv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Kvig-kalv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Nyttj. grad %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Avskj. /1000ha</a:t>
                      </a:r>
                    </a:p>
                  </a:txBody>
                  <a:tcPr marL="8767" marR="8767" marT="87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87469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Brattås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3602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374359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Fanbyn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2386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88107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Grössjön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1457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997315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Klacken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1580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907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Loböle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3194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2644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Usland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4633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115088"/>
                  </a:ext>
                </a:extLst>
              </a:tr>
              <a:tr h="240026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Vigge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1780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237964"/>
                  </a:ext>
                </a:extLst>
              </a:tr>
              <a:tr h="240026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Stöde södra äso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18632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767" marR="8767" marT="87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8767" marR="8767" marT="87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462411"/>
                  </a:ext>
                </a:extLst>
              </a:tr>
            </a:tbl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A8A3C319-DBDE-09FD-7944-1B33402AF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85" y="4653136"/>
            <a:ext cx="1956180" cy="21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3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31065</TotalTime>
  <Words>183</Words>
  <Application>Microsoft Office PowerPoint</Application>
  <PresentationFormat>Bildspel på skärmen (4:3)</PresentationFormat>
  <Paragraphs>124</Paragraphs>
  <Slides>16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Flöde</vt:lpstr>
      <vt:lpstr>Worksheet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Betesinventering 2022 </vt:lpstr>
      <vt:lpstr>PowerPoint-presentation</vt:lpstr>
      <vt:lpstr>Älgskötselplan 2020-2022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von Essen</dc:creator>
  <cp:lastModifiedBy>Kjell Åke Grubb</cp:lastModifiedBy>
  <cp:revision>224</cp:revision>
  <cp:lastPrinted>2020-08-03T10:30:16Z</cp:lastPrinted>
  <dcterms:created xsi:type="dcterms:W3CDTF">2011-12-14T14:42:41Z</dcterms:created>
  <dcterms:modified xsi:type="dcterms:W3CDTF">2022-08-15T07:10:20Z</dcterms:modified>
</cp:coreProperties>
</file>